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19925" cy="93059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7" autoAdjust="0"/>
  </p:normalViewPr>
  <p:slideViewPr>
    <p:cSldViewPr>
      <p:cViewPr varScale="1">
        <p:scale>
          <a:sx n="106" d="100"/>
          <a:sy n="106" d="100"/>
        </p:scale>
        <p:origin x="121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EB3B053-00FE-A229-13EB-7B890848A7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5138"/>
          </a:xfrm>
          <a:prstGeom prst="rect">
            <a:avLst/>
          </a:prstGeom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6A6E0C-1ED0-43EF-8DAF-0A089673526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6688" y="0"/>
            <a:ext cx="3041650" cy="465138"/>
          </a:xfrm>
          <a:prstGeom prst="rect">
            <a:avLst/>
          </a:prstGeom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6D718CB4-43E4-44BF-A029-946F0C871986}" type="datetimeFigureOut">
              <a:rPr lang="en-US"/>
              <a:pPr>
                <a:defRPr/>
              </a:pPr>
              <a:t>12/11/2024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28B5A74-A85A-8F37-8732-D0474667C1F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C10C98E-5912-6171-A859-AAC9C80273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19600"/>
            <a:ext cx="5616575" cy="4187825"/>
          </a:xfrm>
          <a:prstGeom prst="rect">
            <a:avLst/>
          </a:prstGeom>
        </p:spPr>
        <p:txBody>
          <a:bodyPr vert="horz" lIns="93287" tIns="46644" rIns="93287" bIns="4664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879F1C-D902-2593-03BD-04211F87F03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39200"/>
            <a:ext cx="3041650" cy="465138"/>
          </a:xfrm>
          <a:prstGeom prst="rect">
            <a:avLst/>
          </a:prstGeom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1D055-EC91-5F68-35F2-633647F099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6688" y="8839200"/>
            <a:ext cx="3041650" cy="465138"/>
          </a:xfrm>
          <a:prstGeom prst="rect">
            <a:avLst/>
          </a:prstGeom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61BC7541-A521-4F6E-AAF0-2EACA37FAED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F9DFD1D-6BB2-2A9A-ED08-439BCA5BBBF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E896EB18-F01D-E34D-29C4-6D9B428B34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82D8332A-2F1D-1336-D70B-563E260A54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F024344-7198-4B62-AD42-D3FEB8D7A987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31BBF-239C-F6E5-6D58-116A27F1E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31352-91DC-4D55-844A-CF2956258645}" type="datetimeFigureOut">
              <a:rPr lang="en-US"/>
              <a:pPr>
                <a:defRPr/>
              </a:pPr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454A50-E4B9-5913-9755-29F488B57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4BBF8A-A215-DA97-6371-EBCDCF079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303BD4-EC06-44D9-B01B-984721786C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4073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4E352-32ED-2332-7312-19B739712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F3D49-760B-459E-9E44-80793BE12C93}" type="datetimeFigureOut">
              <a:rPr lang="en-US"/>
              <a:pPr>
                <a:defRPr/>
              </a:pPr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229F79-F352-3302-363F-FC8391C9F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72D78-0675-879A-21F5-986AA22CF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61E514-EED7-448B-AE4A-2EE8A7FA9D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0153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E2ACF-03A1-16DD-7E10-99D795779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80C6-CE03-40FC-B8A2-307D97C2DA88}" type="datetimeFigureOut">
              <a:rPr lang="en-US"/>
              <a:pPr>
                <a:defRPr/>
              </a:pPr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DD5E6-4E78-34F9-0A8D-1BF730860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37C5D3-12FB-599C-4BC5-66B9D8D6E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6BB91B-5063-4368-9089-106A39EF0E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447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B74D4-0C76-B8EC-AEE0-1BA624CD7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DC711-8497-453D-857B-2922D04485B7}" type="datetimeFigureOut">
              <a:rPr lang="en-US"/>
              <a:pPr>
                <a:defRPr/>
              </a:pPr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218D1-6F75-09E4-6C0D-94FE03C29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08417A-DF4D-EE5D-4FDF-C1DE0BF1F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5F746D-0B7B-4B36-9EF4-54033E376A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376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3FA61-D1D9-D039-A2D5-A1B1C8CB5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78D41-AB9E-43DC-829F-CD5840968F13}" type="datetimeFigureOut">
              <a:rPr lang="en-US"/>
              <a:pPr>
                <a:defRPr/>
              </a:pPr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3B71F-EA2E-D63A-C797-58DC19241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EB0B6-93A6-9B09-097F-23DAEC499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B2D144-054F-4E84-A049-0081B30CAA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53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A8037DF-D292-50C2-8374-E1FE82711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58EDC-05F2-4763-A314-3FD7FB470935}" type="datetimeFigureOut">
              <a:rPr lang="en-US"/>
              <a:pPr>
                <a:defRPr/>
              </a:pPr>
              <a:t>12/11/2024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9987D0D-9882-6AB7-02F9-0E8B042B7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9F8B2DA-B897-DA8E-98FB-B120B33C7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C80B48-F97E-4225-A8F3-184B176AD2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752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6B75F98-00A8-250A-507D-7BA8E5EAC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AD6EC-3DCA-4547-80C5-4C854E3E85E7}" type="datetimeFigureOut">
              <a:rPr lang="en-US"/>
              <a:pPr>
                <a:defRPr/>
              </a:pPr>
              <a:t>12/11/2024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2E5750B-50F0-2BDA-C479-40FCFBAD7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2CAD75D-4DAA-DE10-7F8C-5E126CBF3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48C58D-7CBC-4E25-8C19-66EBC6F350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3742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30B8488-D798-7C7F-BC63-2F931D9D0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1B6F2-3AC3-4C69-A666-05604C34605B}" type="datetimeFigureOut">
              <a:rPr lang="en-US"/>
              <a:pPr>
                <a:defRPr/>
              </a:pPr>
              <a:t>12/11/2024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60837DA-7408-1177-EFDE-42431312A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7C7672D-67E5-B585-7C85-B07396BFD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6C210A-CDCB-4E8E-AE3F-AAE97C9F00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3482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8FE26A7-75A2-7769-7E5B-538B0B75D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0B152-340A-4B29-BB3A-8A7BDE826612}" type="datetimeFigureOut">
              <a:rPr lang="en-US"/>
              <a:pPr>
                <a:defRPr/>
              </a:pPr>
              <a:t>12/11/2024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8716614-7330-5273-47B7-1AFCCA262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B6EADD5-F870-DDA9-2111-9ABBDA0D3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3CF6B2-5F49-4296-9BEE-E5A34A8184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7320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783910-2721-F23B-82C4-CD452BC05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8F947-DD97-489C-80B0-BF9CD77FD0A8}" type="datetimeFigureOut">
              <a:rPr lang="en-US"/>
              <a:pPr>
                <a:defRPr/>
              </a:pPr>
              <a:t>12/11/2024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BB36EE6-1229-D168-21FA-596C76B64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F86DA05-2042-D892-856B-731B1C749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F2071C-B146-459E-8F29-C90061F73A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8575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A46E53B-850F-D7A7-A531-CE9CE93A7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A3AEF-D030-4CE3-8FCB-7AE6B08BCA17}" type="datetimeFigureOut">
              <a:rPr lang="en-US"/>
              <a:pPr>
                <a:defRPr/>
              </a:pPr>
              <a:t>12/11/2024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82AEED4-8DF1-5EED-F8A4-91C82444D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ACBF2C0-8CE7-A0CB-0FBD-CECDE70A7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1351E-BB1E-4970-90FD-45D9674F08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731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795F967-EA48-361A-700B-6876831A494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04AA3B8-A2DA-6955-A6CE-AD554DD688F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28769B-BBE8-7291-AB17-E184836AD9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9C86AF1D-F174-491B-B80B-D6D5400CC8BD}" type="datetimeFigureOut">
              <a:rPr lang="en-US"/>
              <a:pPr>
                <a:defRPr/>
              </a:pPr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B11B1-FD0A-AECB-B0FA-842AF945CB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19745-2DCE-D246-A0DA-0E984274A5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2E0B995A-5B84-4E05-B0F9-D7D340938B8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9856BE7F-2AC4-B289-9F5A-C2C10BD4D294}"/>
              </a:ext>
            </a:extLst>
          </p:cNvPr>
          <p:cNvCxnSpPr/>
          <p:nvPr/>
        </p:nvCxnSpPr>
        <p:spPr>
          <a:xfrm flipV="1">
            <a:off x="5583238" y="4640263"/>
            <a:ext cx="1587" cy="59055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69E0ADAD-6502-0CC5-0528-F837325DABE8}"/>
              </a:ext>
            </a:extLst>
          </p:cNvPr>
          <p:cNvCxnSpPr/>
          <p:nvPr/>
        </p:nvCxnSpPr>
        <p:spPr>
          <a:xfrm flipV="1">
            <a:off x="7604125" y="4624388"/>
            <a:ext cx="3175" cy="59055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6DB9A045-03C3-E8C0-1A70-CE16C077438C}"/>
              </a:ext>
            </a:extLst>
          </p:cNvPr>
          <p:cNvCxnSpPr/>
          <p:nvPr/>
        </p:nvCxnSpPr>
        <p:spPr>
          <a:xfrm flipV="1">
            <a:off x="3711575" y="4640263"/>
            <a:ext cx="0" cy="31273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40AFA82B-ACB8-D866-964C-768B5D1FC6F0}"/>
              </a:ext>
            </a:extLst>
          </p:cNvPr>
          <p:cNvCxnSpPr/>
          <p:nvPr/>
        </p:nvCxnSpPr>
        <p:spPr>
          <a:xfrm flipV="1">
            <a:off x="6345238" y="3348038"/>
            <a:ext cx="3175" cy="3698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463F122-111C-6EDE-0343-8B6D5199BD06}"/>
              </a:ext>
            </a:extLst>
          </p:cNvPr>
          <p:cNvCxnSpPr/>
          <p:nvPr/>
        </p:nvCxnSpPr>
        <p:spPr>
          <a:xfrm flipH="1">
            <a:off x="2462213" y="3148013"/>
            <a:ext cx="3267075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52E829B-D0C1-470A-36F5-DB784A3D25C8}"/>
              </a:ext>
            </a:extLst>
          </p:cNvPr>
          <p:cNvCxnSpPr/>
          <p:nvPr/>
        </p:nvCxnSpPr>
        <p:spPr>
          <a:xfrm flipV="1">
            <a:off x="4095750" y="1068388"/>
            <a:ext cx="0" cy="2079625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80" name="Group 22">
            <a:extLst>
              <a:ext uri="{FF2B5EF4-FFF2-40B4-BE49-F238E27FC236}">
                <a16:creationId xmlns:a16="http://schemas.microsoft.com/office/drawing/2014/main" id="{8D9E8503-BF61-05C5-3B11-EB2E5558CAF0}"/>
              </a:ext>
            </a:extLst>
          </p:cNvPr>
          <p:cNvGrpSpPr>
            <a:grpSpLocks/>
          </p:cNvGrpSpPr>
          <p:nvPr/>
        </p:nvGrpSpPr>
        <p:grpSpPr bwMode="auto">
          <a:xfrm>
            <a:off x="1212850" y="784225"/>
            <a:ext cx="7002463" cy="5100638"/>
            <a:chOff x="2691646" y="1059821"/>
            <a:chExt cx="5317342" cy="5115458"/>
          </a:xfrm>
        </p:grpSpPr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C79D756D-CDEC-F703-5E36-2D0353EFBED4}"/>
                </a:ext>
              </a:extLst>
            </p:cNvPr>
            <p:cNvSpPr/>
            <p:nvPr/>
          </p:nvSpPr>
          <p:spPr>
            <a:xfrm>
              <a:off x="4438377" y="1059821"/>
              <a:ext cx="884817" cy="560424"/>
            </a:xfrm>
            <a:custGeom>
              <a:avLst/>
              <a:gdLst>
                <a:gd name="connsiteX0" fmla="*/ 0 w 883335"/>
                <a:gd name="connsiteY0" fmla="*/ 56092 h 560918"/>
                <a:gd name="connsiteX1" fmla="*/ 16429 w 883335"/>
                <a:gd name="connsiteY1" fmla="*/ 16429 h 560918"/>
                <a:gd name="connsiteX2" fmla="*/ 56092 w 883335"/>
                <a:gd name="connsiteY2" fmla="*/ 0 h 560918"/>
                <a:gd name="connsiteX3" fmla="*/ 827243 w 883335"/>
                <a:gd name="connsiteY3" fmla="*/ 0 h 560918"/>
                <a:gd name="connsiteX4" fmla="*/ 866906 w 883335"/>
                <a:gd name="connsiteY4" fmla="*/ 16429 h 560918"/>
                <a:gd name="connsiteX5" fmla="*/ 883335 w 883335"/>
                <a:gd name="connsiteY5" fmla="*/ 56092 h 560918"/>
                <a:gd name="connsiteX6" fmla="*/ 883335 w 883335"/>
                <a:gd name="connsiteY6" fmla="*/ 504826 h 560918"/>
                <a:gd name="connsiteX7" fmla="*/ 866906 w 883335"/>
                <a:gd name="connsiteY7" fmla="*/ 544489 h 560918"/>
                <a:gd name="connsiteX8" fmla="*/ 827243 w 883335"/>
                <a:gd name="connsiteY8" fmla="*/ 560918 h 560918"/>
                <a:gd name="connsiteX9" fmla="*/ 56092 w 883335"/>
                <a:gd name="connsiteY9" fmla="*/ 560918 h 560918"/>
                <a:gd name="connsiteX10" fmla="*/ 16429 w 883335"/>
                <a:gd name="connsiteY10" fmla="*/ 544489 h 560918"/>
                <a:gd name="connsiteX11" fmla="*/ 0 w 883335"/>
                <a:gd name="connsiteY11" fmla="*/ 504826 h 560918"/>
                <a:gd name="connsiteX12" fmla="*/ 0 w 883335"/>
                <a:gd name="connsiteY12" fmla="*/ 56092 h 5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83335" h="560918">
                  <a:moveTo>
                    <a:pt x="0" y="56092"/>
                  </a:moveTo>
                  <a:cubicBezTo>
                    <a:pt x="0" y="41215"/>
                    <a:pt x="5910" y="26948"/>
                    <a:pt x="16429" y="16429"/>
                  </a:cubicBezTo>
                  <a:cubicBezTo>
                    <a:pt x="26948" y="5910"/>
                    <a:pt x="41216" y="0"/>
                    <a:pt x="56092" y="0"/>
                  </a:cubicBezTo>
                  <a:lnTo>
                    <a:pt x="827243" y="0"/>
                  </a:lnTo>
                  <a:cubicBezTo>
                    <a:pt x="842120" y="0"/>
                    <a:pt x="856387" y="5910"/>
                    <a:pt x="866906" y="16429"/>
                  </a:cubicBezTo>
                  <a:cubicBezTo>
                    <a:pt x="877425" y="26948"/>
                    <a:pt x="883335" y="41216"/>
                    <a:pt x="883335" y="56092"/>
                  </a:cubicBezTo>
                  <a:lnTo>
                    <a:pt x="883335" y="504826"/>
                  </a:lnTo>
                  <a:cubicBezTo>
                    <a:pt x="883335" y="519703"/>
                    <a:pt x="877425" y="533970"/>
                    <a:pt x="866906" y="544489"/>
                  </a:cubicBezTo>
                  <a:cubicBezTo>
                    <a:pt x="856387" y="555008"/>
                    <a:pt x="842119" y="560918"/>
                    <a:pt x="827243" y="560918"/>
                  </a:cubicBezTo>
                  <a:lnTo>
                    <a:pt x="56092" y="560918"/>
                  </a:lnTo>
                  <a:cubicBezTo>
                    <a:pt x="41215" y="560918"/>
                    <a:pt x="26948" y="555008"/>
                    <a:pt x="16429" y="544489"/>
                  </a:cubicBezTo>
                  <a:cubicBezTo>
                    <a:pt x="5910" y="533970"/>
                    <a:pt x="0" y="519702"/>
                    <a:pt x="0" y="504826"/>
                  </a:cubicBezTo>
                  <a:lnTo>
                    <a:pt x="0" y="56092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719" tIns="50719" rIns="50719" bIns="50719" spcCol="1270" anchor="ctr"/>
            <a:lstStyle/>
            <a:p>
              <a:pPr algn="ctr" defTabSz="4000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00" b="1" dirty="0"/>
                <a:t>ACG 2021 </a:t>
              </a:r>
            </a:p>
            <a:p>
              <a:pPr algn="ctr" defTabSz="4000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00" b="1" dirty="0"/>
                <a:t>Principles of Accounting 1</a:t>
              </a:r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8AB5F831-D9CA-88D2-2E22-66B3F46AC7BC}"/>
                </a:ext>
              </a:extLst>
            </p:cNvPr>
            <p:cNvSpPr/>
            <p:nvPr/>
          </p:nvSpPr>
          <p:spPr>
            <a:xfrm>
              <a:off x="4432349" y="1795377"/>
              <a:ext cx="884817" cy="560424"/>
            </a:xfrm>
            <a:custGeom>
              <a:avLst/>
              <a:gdLst>
                <a:gd name="connsiteX0" fmla="*/ 0 w 883335"/>
                <a:gd name="connsiteY0" fmla="*/ 56092 h 560918"/>
                <a:gd name="connsiteX1" fmla="*/ 16429 w 883335"/>
                <a:gd name="connsiteY1" fmla="*/ 16429 h 560918"/>
                <a:gd name="connsiteX2" fmla="*/ 56092 w 883335"/>
                <a:gd name="connsiteY2" fmla="*/ 0 h 560918"/>
                <a:gd name="connsiteX3" fmla="*/ 827243 w 883335"/>
                <a:gd name="connsiteY3" fmla="*/ 0 h 560918"/>
                <a:gd name="connsiteX4" fmla="*/ 866906 w 883335"/>
                <a:gd name="connsiteY4" fmla="*/ 16429 h 560918"/>
                <a:gd name="connsiteX5" fmla="*/ 883335 w 883335"/>
                <a:gd name="connsiteY5" fmla="*/ 56092 h 560918"/>
                <a:gd name="connsiteX6" fmla="*/ 883335 w 883335"/>
                <a:gd name="connsiteY6" fmla="*/ 504826 h 560918"/>
                <a:gd name="connsiteX7" fmla="*/ 866906 w 883335"/>
                <a:gd name="connsiteY7" fmla="*/ 544489 h 560918"/>
                <a:gd name="connsiteX8" fmla="*/ 827243 w 883335"/>
                <a:gd name="connsiteY8" fmla="*/ 560918 h 560918"/>
                <a:gd name="connsiteX9" fmla="*/ 56092 w 883335"/>
                <a:gd name="connsiteY9" fmla="*/ 560918 h 560918"/>
                <a:gd name="connsiteX10" fmla="*/ 16429 w 883335"/>
                <a:gd name="connsiteY10" fmla="*/ 544489 h 560918"/>
                <a:gd name="connsiteX11" fmla="*/ 0 w 883335"/>
                <a:gd name="connsiteY11" fmla="*/ 504826 h 560918"/>
                <a:gd name="connsiteX12" fmla="*/ 0 w 883335"/>
                <a:gd name="connsiteY12" fmla="*/ 56092 h 5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83335" h="560918">
                  <a:moveTo>
                    <a:pt x="0" y="56092"/>
                  </a:moveTo>
                  <a:cubicBezTo>
                    <a:pt x="0" y="41215"/>
                    <a:pt x="5910" y="26948"/>
                    <a:pt x="16429" y="16429"/>
                  </a:cubicBezTo>
                  <a:cubicBezTo>
                    <a:pt x="26948" y="5910"/>
                    <a:pt x="41216" y="0"/>
                    <a:pt x="56092" y="0"/>
                  </a:cubicBezTo>
                  <a:lnTo>
                    <a:pt x="827243" y="0"/>
                  </a:lnTo>
                  <a:cubicBezTo>
                    <a:pt x="842120" y="0"/>
                    <a:pt x="856387" y="5910"/>
                    <a:pt x="866906" y="16429"/>
                  </a:cubicBezTo>
                  <a:cubicBezTo>
                    <a:pt x="877425" y="26948"/>
                    <a:pt x="883335" y="41216"/>
                    <a:pt x="883335" y="56092"/>
                  </a:cubicBezTo>
                  <a:lnTo>
                    <a:pt x="883335" y="504826"/>
                  </a:lnTo>
                  <a:cubicBezTo>
                    <a:pt x="883335" y="519703"/>
                    <a:pt x="877425" y="533970"/>
                    <a:pt x="866906" y="544489"/>
                  </a:cubicBezTo>
                  <a:cubicBezTo>
                    <a:pt x="856387" y="555008"/>
                    <a:pt x="842119" y="560918"/>
                    <a:pt x="827243" y="560918"/>
                  </a:cubicBezTo>
                  <a:lnTo>
                    <a:pt x="56092" y="560918"/>
                  </a:lnTo>
                  <a:cubicBezTo>
                    <a:pt x="41215" y="560918"/>
                    <a:pt x="26948" y="555008"/>
                    <a:pt x="16429" y="544489"/>
                  </a:cubicBezTo>
                  <a:cubicBezTo>
                    <a:pt x="5910" y="533970"/>
                    <a:pt x="0" y="519702"/>
                    <a:pt x="0" y="504826"/>
                  </a:cubicBezTo>
                  <a:lnTo>
                    <a:pt x="0" y="56092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719" tIns="50719" rIns="50719" bIns="50719" spcCol="1270" anchor="ctr"/>
            <a:lstStyle/>
            <a:p>
              <a:pPr algn="ctr" defTabSz="4000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00" b="1" dirty="0"/>
                <a:t>ACG 2071 </a:t>
              </a:r>
            </a:p>
            <a:p>
              <a:pPr algn="ctr" defTabSz="4000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00" b="1" dirty="0"/>
                <a:t>Principles of Accounting 2</a:t>
              </a:r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A141AB2A-97AB-ECB6-9048-A2A2F821C878}"/>
                </a:ext>
              </a:extLst>
            </p:cNvPr>
            <p:cNvSpPr/>
            <p:nvPr/>
          </p:nvSpPr>
          <p:spPr>
            <a:xfrm>
              <a:off x="2715755" y="3161410"/>
              <a:ext cx="914954" cy="549279"/>
            </a:xfrm>
            <a:custGeom>
              <a:avLst/>
              <a:gdLst>
                <a:gd name="connsiteX0" fmla="*/ 0 w 883335"/>
                <a:gd name="connsiteY0" fmla="*/ 56092 h 560918"/>
                <a:gd name="connsiteX1" fmla="*/ 16429 w 883335"/>
                <a:gd name="connsiteY1" fmla="*/ 16429 h 560918"/>
                <a:gd name="connsiteX2" fmla="*/ 56092 w 883335"/>
                <a:gd name="connsiteY2" fmla="*/ 0 h 560918"/>
                <a:gd name="connsiteX3" fmla="*/ 827243 w 883335"/>
                <a:gd name="connsiteY3" fmla="*/ 0 h 560918"/>
                <a:gd name="connsiteX4" fmla="*/ 866906 w 883335"/>
                <a:gd name="connsiteY4" fmla="*/ 16429 h 560918"/>
                <a:gd name="connsiteX5" fmla="*/ 883335 w 883335"/>
                <a:gd name="connsiteY5" fmla="*/ 56092 h 560918"/>
                <a:gd name="connsiteX6" fmla="*/ 883335 w 883335"/>
                <a:gd name="connsiteY6" fmla="*/ 504826 h 560918"/>
                <a:gd name="connsiteX7" fmla="*/ 866906 w 883335"/>
                <a:gd name="connsiteY7" fmla="*/ 544489 h 560918"/>
                <a:gd name="connsiteX8" fmla="*/ 827243 w 883335"/>
                <a:gd name="connsiteY8" fmla="*/ 560918 h 560918"/>
                <a:gd name="connsiteX9" fmla="*/ 56092 w 883335"/>
                <a:gd name="connsiteY9" fmla="*/ 560918 h 560918"/>
                <a:gd name="connsiteX10" fmla="*/ 16429 w 883335"/>
                <a:gd name="connsiteY10" fmla="*/ 544489 h 560918"/>
                <a:gd name="connsiteX11" fmla="*/ 0 w 883335"/>
                <a:gd name="connsiteY11" fmla="*/ 504826 h 560918"/>
                <a:gd name="connsiteX12" fmla="*/ 0 w 883335"/>
                <a:gd name="connsiteY12" fmla="*/ 56092 h 5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83335" h="560918">
                  <a:moveTo>
                    <a:pt x="0" y="56092"/>
                  </a:moveTo>
                  <a:cubicBezTo>
                    <a:pt x="0" y="41215"/>
                    <a:pt x="5910" y="26948"/>
                    <a:pt x="16429" y="16429"/>
                  </a:cubicBezTo>
                  <a:cubicBezTo>
                    <a:pt x="26948" y="5910"/>
                    <a:pt x="41216" y="0"/>
                    <a:pt x="56092" y="0"/>
                  </a:cubicBezTo>
                  <a:lnTo>
                    <a:pt x="827243" y="0"/>
                  </a:lnTo>
                  <a:cubicBezTo>
                    <a:pt x="842120" y="0"/>
                    <a:pt x="856387" y="5910"/>
                    <a:pt x="866906" y="16429"/>
                  </a:cubicBezTo>
                  <a:cubicBezTo>
                    <a:pt x="877425" y="26948"/>
                    <a:pt x="883335" y="41216"/>
                    <a:pt x="883335" y="56092"/>
                  </a:cubicBezTo>
                  <a:lnTo>
                    <a:pt x="883335" y="504826"/>
                  </a:lnTo>
                  <a:cubicBezTo>
                    <a:pt x="883335" y="519703"/>
                    <a:pt x="877425" y="533970"/>
                    <a:pt x="866906" y="544489"/>
                  </a:cubicBezTo>
                  <a:cubicBezTo>
                    <a:pt x="856387" y="555008"/>
                    <a:pt x="842119" y="560918"/>
                    <a:pt x="827243" y="560918"/>
                  </a:cubicBezTo>
                  <a:lnTo>
                    <a:pt x="56092" y="560918"/>
                  </a:lnTo>
                  <a:cubicBezTo>
                    <a:pt x="41215" y="560918"/>
                    <a:pt x="26948" y="555008"/>
                    <a:pt x="16429" y="544489"/>
                  </a:cubicBezTo>
                  <a:cubicBezTo>
                    <a:pt x="5910" y="533970"/>
                    <a:pt x="0" y="519702"/>
                    <a:pt x="0" y="504826"/>
                  </a:cubicBezTo>
                  <a:lnTo>
                    <a:pt x="0" y="56092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719" tIns="50719" rIns="50719" bIns="50719" spcCol="1270" anchor="ctr"/>
            <a:lstStyle/>
            <a:p>
              <a:pPr algn="ctr" defTabSz="4000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00" b="1" dirty="0"/>
                <a:t>ACG 3341</a:t>
              </a:r>
              <a:endParaRPr lang="en-US" sz="1000" b="1" baseline="30000" dirty="0">
                <a:solidFill>
                  <a:srgbClr val="FF0000"/>
                </a:solidFill>
              </a:endParaRPr>
            </a:p>
            <a:p>
              <a:pPr algn="ctr" defTabSz="4000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00" b="1" dirty="0"/>
                <a:t>Cost Accounting</a:t>
              </a:r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3DE1A642-3C78-AA90-F173-8C5F553BD3AB}"/>
                </a:ext>
              </a:extLst>
            </p:cNvPr>
            <p:cNvSpPr/>
            <p:nvPr/>
          </p:nvSpPr>
          <p:spPr>
            <a:xfrm>
              <a:off x="2691646" y="5517736"/>
              <a:ext cx="939064" cy="657543"/>
            </a:xfrm>
            <a:custGeom>
              <a:avLst/>
              <a:gdLst>
                <a:gd name="connsiteX0" fmla="*/ 0 w 883335"/>
                <a:gd name="connsiteY0" fmla="*/ 56092 h 560918"/>
                <a:gd name="connsiteX1" fmla="*/ 16429 w 883335"/>
                <a:gd name="connsiteY1" fmla="*/ 16429 h 560918"/>
                <a:gd name="connsiteX2" fmla="*/ 56092 w 883335"/>
                <a:gd name="connsiteY2" fmla="*/ 0 h 560918"/>
                <a:gd name="connsiteX3" fmla="*/ 827243 w 883335"/>
                <a:gd name="connsiteY3" fmla="*/ 0 h 560918"/>
                <a:gd name="connsiteX4" fmla="*/ 866906 w 883335"/>
                <a:gd name="connsiteY4" fmla="*/ 16429 h 560918"/>
                <a:gd name="connsiteX5" fmla="*/ 883335 w 883335"/>
                <a:gd name="connsiteY5" fmla="*/ 56092 h 560918"/>
                <a:gd name="connsiteX6" fmla="*/ 883335 w 883335"/>
                <a:gd name="connsiteY6" fmla="*/ 504826 h 560918"/>
                <a:gd name="connsiteX7" fmla="*/ 866906 w 883335"/>
                <a:gd name="connsiteY7" fmla="*/ 544489 h 560918"/>
                <a:gd name="connsiteX8" fmla="*/ 827243 w 883335"/>
                <a:gd name="connsiteY8" fmla="*/ 560918 h 560918"/>
                <a:gd name="connsiteX9" fmla="*/ 56092 w 883335"/>
                <a:gd name="connsiteY9" fmla="*/ 560918 h 560918"/>
                <a:gd name="connsiteX10" fmla="*/ 16429 w 883335"/>
                <a:gd name="connsiteY10" fmla="*/ 544489 h 560918"/>
                <a:gd name="connsiteX11" fmla="*/ 0 w 883335"/>
                <a:gd name="connsiteY11" fmla="*/ 504826 h 560918"/>
                <a:gd name="connsiteX12" fmla="*/ 0 w 883335"/>
                <a:gd name="connsiteY12" fmla="*/ 56092 h 5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83335" h="560918">
                  <a:moveTo>
                    <a:pt x="0" y="56092"/>
                  </a:moveTo>
                  <a:cubicBezTo>
                    <a:pt x="0" y="41215"/>
                    <a:pt x="5910" y="26948"/>
                    <a:pt x="16429" y="16429"/>
                  </a:cubicBezTo>
                  <a:cubicBezTo>
                    <a:pt x="26948" y="5910"/>
                    <a:pt x="41216" y="0"/>
                    <a:pt x="56092" y="0"/>
                  </a:cubicBezTo>
                  <a:lnTo>
                    <a:pt x="827243" y="0"/>
                  </a:lnTo>
                  <a:cubicBezTo>
                    <a:pt x="842120" y="0"/>
                    <a:pt x="856387" y="5910"/>
                    <a:pt x="866906" y="16429"/>
                  </a:cubicBezTo>
                  <a:cubicBezTo>
                    <a:pt x="877425" y="26948"/>
                    <a:pt x="883335" y="41216"/>
                    <a:pt x="883335" y="56092"/>
                  </a:cubicBezTo>
                  <a:lnTo>
                    <a:pt x="883335" y="504826"/>
                  </a:lnTo>
                  <a:cubicBezTo>
                    <a:pt x="883335" y="519703"/>
                    <a:pt x="877425" y="533970"/>
                    <a:pt x="866906" y="544489"/>
                  </a:cubicBezTo>
                  <a:cubicBezTo>
                    <a:pt x="856387" y="555008"/>
                    <a:pt x="842119" y="560918"/>
                    <a:pt x="827243" y="560918"/>
                  </a:cubicBezTo>
                  <a:lnTo>
                    <a:pt x="56092" y="560918"/>
                  </a:lnTo>
                  <a:cubicBezTo>
                    <a:pt x="41215" y="560918"/>
                    <a:pt x="26948" y="555008"/>
                    <a:pt x="16429" y="544489"/>
                  </a:cubicBezTo>
                  <a:cubicBezTo>
                    <a:pt x="5910" y="533970"/>
                    <a:pt x="0" y="519702"/>
                    <a:pt x="0" y="504826"/>
                  </a:cubicBezTo>
                  <a:lnTo>
                    <a:pt x="0" y="56092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719" tIns="50719" rIns="50719" bIns="50719" anchor="ctr"/>
            <a:lstStyle/>
            <a:p>
              <a:pPr algn="ctr" defTabSz="4000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00" b="1" dirty="0"/>
                <a:t>ACG 4501</a:t>
              </a:r>
              <a:endParaRPr lang="en-US" sz="1000" b="1" baseline="30000" dirty="0">
                <a:solidFill>
                  <a:srgbClr val="FF0000"/>
                </a:solidFill>
              </a:endParaRPr>
            </a:p>
            <a:p>
              <a:pPr algn="ctr" defTabSz="4000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00" b="1" dirty="0"/>
                <a:t>Government &amp; Not-for-Profit Accounting</a:t>
              </a:r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99BA5C6D-5184-9DF6-2E6C-6A15AEEC3AF7}"/>
                </a:ext>
              </a:extLst>
            </p:cNvPr>
            <p:cNvSpPr/>
            <p:nvPr/>
          </p:nvSpPr>
          <p:spPr>
            <a:xfrm>
              <a:off x="6130861" y="3163002"/>
              <a:ext cx="914954" cy="547687"/>
            </a:xfrm>
            <a:custGeom>
              <a:avLst/>
              <a:gdLst>
                <a:gd name="connsiteX0" fmla="*/ 0 w 883335"/>
                <a:gd name="connsiteY0" fmla="*/ 56092 h 560918"/>
                <a:gd name="connsiteX1" fmla="*/ 16429 w 883335"/>
                <a:gd name="connsiteY1" fmla="*/ 16429 h 560918"/>
                <a:gd name="connsiteX2" fmla="*/ 56092 w 883335"/>
                <a:gd name="connsiteY2" fmla="*/ 0 h 560918"/>
                <a:gd name="connsiteX3" fmla="*/ 827243 w 883335"/>
                <a:gd name="connsiteY3" fmla="*/ 0 h 560918"/>
                <a:gd name="connsiteX4" fmla="*/ 866906 w 883335"/>
                <a:gd name="connsiteY4" fmla="*/ 16429 h 560918"/>
                <a:gd name="connsiteX5" fmla="*/ 883335 w 883335"/>
                <a:gd name="connsiteY5" fmla="*/ 56092 h 560918"/>
                <a:gd name="connsiteX6" fmla="*/ 883335 w 883335"/>
                <a:gd name="connsiteY6" fmla="*/ 504826 h 560918"/>
                <a:gd name="connsiteX7" fmla="*/ 866906 w 883335"/>
                <a:gd name="connsiteY7" fmla="*/ 544489 h 560918"/>
                <a:gd name="connsiteX8" fmla="*/ 827243 w 883335"/>
                <a:gd name="connsiteY8" fmla="*/ 560918 h 560918"/>
                <a:gd name="connsiteX9" fmla="*/ 56092 w 883335"/>
                <a:gd name="connsiteY9" fmla="*/ 560918 h 560918"/>
                <a:gd name="connsiteX10" fmla="*/ 16429 w 883335"/>
                <a:gd name="connsiteY10" fmla="*/ 544489 h 560918"/>
                <a:gd name="connsiteX11" fmla="*/ 0 w 883335"/>
                <a:gd name="connsiteY11" fmla="*/ 504826 h 560918"/>
                <a:gd name="connsiteX12" fmla="*/ 0 w 883335"/>
                <a:gd name="connsiteY12" fmla="*/ 56092 h 5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83335" h="560918">
                  <a:moveTo>
                    <a:pt x="0" y="56092"/>
                  </a:moveTo>
                  <a:cubicBezTo>
                    <a:pt x="0" y="41215"/>
                    <a:pt x="5910" y="26948"/>
                    <a:pt x="16429" y="16429"/>
                  </a:cubicBezTo>
                  <a:cubicBezTo>
                    <a:pt x="26948" y="5910"/>
                    <a:pt x="41216" y="0"/>
                    <a:pt x="56092" y="0"/>
                  </a:cubicBezTo>
                  <a:lnTo>
                    <a:pt x="827243" y="0"/>
                  </a:lnTo>
                  <a:cubicBezTo>
                    <a:pt x="842120" y="0"/>
                    <a:pt x="856387" y="5910"/>
                    <a:pt x="866906" y="16429"/>
                  </a:cubicBezTo>
                  <a:cubicBezTo>
                    <a:pt x="877425" y="26948"/>
                    <a:pt x="883335" y="41216"/>
                    <a:pt x="883335" y="56092"/>
                  </a:cubicBezTo>
                  <a:lnTo>
                    <a:pt x="883335" y="504826"/>
                  </a:lnTo>
                  <a:cubicBezTo>
                    <a:pt x="883335" y="519703"/>
                    <a:pt x="877425" y="533970"/>
                    <a:pt x="866906" y="544489"/>
                  </a:cubicBezTo>
                  <a:cubicBezTo>
                    <a:pt x="856387" y="555008"/>
                    <a:pt x="842119" y="560918"/>
                    <a:pt x="827243" y="560918"/>
                  </a:cubicBezTo>
                  <a:lnTo>
                    <a:pt x="56092" y="560918"/>
                  </a:lnTo>
                  <a:cubicBezTo>
                    <a:pt x="41215" y="560918"/>
                    <a:pt x="26948" y="555008"/>
                    <a:pt x="16429" y="544489"/>
                  </a:cubicBezTo>
                  <a:cubicBezTo>
                    <a:pt x="5910" y="533970"/>
                    <a:pt x="0" y="519702"/>
                    <a:pt x="0" y="504826"/>
                  </a:cubicBezTo>
                  <a:lnTo>
                    <a:pt x="0" y="56092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719" tIns="50719" rIns="50719" bIns="50719" spcCol="1270" anchor="ctr"/>
            <a:lstStyle/>
            <a:p>
              <a:pPr algn="ctr" defTabSz="4000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00" b="1" dirty="0"/>
                <a:t>ACG 3131 </a:t>
              </a:r>
            </a:p>
            <a:p>
              <a:pPr algn="ctr" defTabSz="4000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00" b="1" dirty="0"/>
                <a:t>Intermediate </a:t>
              </a:r>
            </a:p>
            <a:p>
              <a:pPr algn="ctr" defTabSz="4000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00" b="1" dirty="0"/>
                <a:t>Theory 1</a:t>
              </a:r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1D217AD9-EAE7-8329-C716-002F802F2F34}"/>
                </a:ext>
              </a:extLst>
            </p:cNvPr>
            <p:cNvSpPr/>
            <p:nvPr/>
          </p:nvSpPr>
          <p:spPr>
            <a:xfrm>
              <a:off x="4085173" y="4379376"/>
              <a:ext cx="963173" cy="614555"/>
            </a:xfrm>
            <a:custGeom>
              <a:avLst/>
              <a:gdLst>
                <a:gd name="connsiteX0" fmla="*/ 0 w 883335"/>
                <a:gd name="connsiteY0" fmla="*/ 56092 h 560918"/>
                <a:gd name="connsiteX1" fmla="*/ 16429 w 883335"/>
                <a:gd name="connsiteY1" fmla="*/ 16429 h 560918"/>
                <a:gd name="connsiteX2" fmla="*/ 56092 w 883335"/>
                <a:gd name="connsiteY2" fmla="*/ 0 h 560918"/>
                <a:gd name="connsiteX3" fmla="*/ 827243 w 883335"/>
                <a:gd name="connsiteY3" fmla="*/ 0 h 560918"/>
                <a:gd name="connsiteX4" fmla="*/ 866906 w 883335"/>
                <a:gd name="connsiteY4" fmla="*/ 16429 h 560918"/>
                <a:gd name="connsiteX5" fmla="*/ 883335 w 883335"/>
                <a:gd name="connsiteY5" fmla="*/ 56092 h 560918"/>
                <a:gd name="connsiteX6" fmla="*/ 883335 w 883335"/>
                <a:gd name="connsiteY6" fmla="*/ 504826 h 560918"/>
                <a:gd name="connsiteX7" fmla="*/ 866906 w 883335"/>
                <a:gd name="connsiteY7" fmla="*/ 544489 h 560918"/>
                <a:gd name="connsiteX8" fmla="*/ 827243 w 883335"/>
                <a:gd name="connsiteY8" fmla="*/ 560918 h 560918"/>
                <a:gd name="connsiteX9" fmla="*/ 56092 w 883335"/>
                <a:gd name="connsiteY9" fmla="*/ 560918 h 560918"/>
                <a:gd name="connsiteX10" fmla="*/ 16429 w 883335"/>
                <a:gd name="connsiteY10" fmla="*/ 544489 h 560918"/>
                <a:gd name="connsiteX11" fmla="*/ 0 w 883335"/>
                <a:gd name="connsiteY11" fmla="*/ 504826 h 560918"/>
                <a:gd name="connsiteX12" fmla="*/ 0 w 883335"/>
                <a:gd name="connsiteY12" fmla="*/ 56092 h 5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83335" h="560918">
                  <a:moveTo>
                    <a:pt x="0" y="56092"/>
                  </a:moveTo>
                  <a:cubicBezTo>
                    <a:pt x="0" y="41215"/>
                    <a:pt x="5910" y="26948"/>
                    <a:pt x="16429" y="16429"/>
                  </a:cubicBezTo>
                  <a:cubicBezTo>
                    <a:pt x="26948" y="5910"/>
                    <a:pt x="41216" y="0"/>
                    <a:pt x="56092" y="0"/>
                  </a:cubicBezTo>
                  <a:lnTo>
                    <a:pt x="827243" y="0"/>
                  </a:lnTo>
                  <a:cubicBezTo>
                    <a:pt x="842120" y="0"/>
                    <a:pt x="856387" y="5910"/>
                    <a:pt x="866906" y="16429"/>
                  </a:cubicBezTo>
                  <a:cubicBezTo>
                    <a:pt x="877425" y="26948"/>
                    <a:pt x="883335" y="41216"/>
                    <a:pt x="883335" y="56092"/>
                  </a:cubicBezTo>
                  <a:lnTo>
                    <a:pt x="883335" y="504826"/>
                  </a:lnTo>
                  <a:cubicBezTo>
                    <a:pt x="883335" y="519703"/>
                    <a:pt x="877425" y="533970"/>
                    <a:pt x="866906" y="544489"/>
                  </a:cubicBezTo>
                  <a:cubicBezTo>
                    <a:pt x="856387" y="555008"/>
                    <a:pt x="842119" y="560918"/>
                    <a:pt x="827243" y="560918"/>
                  </a:cubicBezTo>
                  <a:lnTo>
                    <a:pt x="56092" y="560918"/>
                  </a:lnTo>
                  <a:cubicBezTo>
                    <a:pt x="41215" y="560918"/>
                    <a:pt x="26948" y="555008"/>
                    <a:pt x="16429" y="544489"/>
                  </a:cubicBezTo>
                  <a:cubicBezTo>
                    <a:pt x="5910" y="533970"/>
                    <a:pt x="0" y="519702"/>
                    <a:pt x="0" y="504826"/>
                  </a:cubicBezTo>
                  <a:lnTo>
                    <a:pt x="0" y="56092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719" tIns="50719" rIns="50719" bIns="50719" anchor="ctr"/>
            <a:lstStyle/>
            <a:p>
              <a:pPr algn="ctr" defTabSz="4000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00" b="1" dirty="0"/>
                <a:t>ACG 3141</a:t>
              </a:r>
              <a:endParaRPr lang="en-US" sz="1000" b="1" baseline="30000" dirty="0">
                <a:solidFill>
                  <a:srgbClr val="FF0000"/>
                </a:solidFill>
              </a:endParaRPr>
            </a:p>
            <a:p>
              <a:pPr algn="ctr" defTabSz="4000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00" b="1" dirty="0"/>
                <a:t>Intermediate </a:t>
              </a:r>
            </a:p>
            <a:p>
              <a:pPr algn="ctr" defTabSz="4000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00" b="1" dirty="0"/>
                <a:t>Theory 2</a:t>
              </a:r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C7FCEE3F-A2EE-E880-D90E-1C4AAA17AEDB}"/>
                </a:ext>
              </a:extLst>
            </p:cNvPr>
            <p:cNvSpPr/>
            <p:nvPr/>
          </p:nvSpPr>
          <p:spPr>
            <a:xfrm>
              <a:off x="5552234" y="4379376"/>
              <a:ext cx="963173" cy="632068"/>
            </a:xfrm>
            <a:custGeom>
              <a:avLst/>
              <a:gdLst>
                <a:gd name="connsiteX0" fmla="*/ 0 w 883335"/>
                <a:gd name="connsiteY0" fmla="*/ 56092 h 560918"/>
                <a:gd name="connsiteX1" fmla="*/ 16429 w 883335"/>
                <a:gd name="connsiteY1" fmla="*/ 16429 h 560918"/>
                <a:gd name="connsiteX2" fmla="*/ 56092 w 883335"/>
                <a:gd name="connsiteY2" fmla="*/ 0 h 560918"/>
                <a:gd name="connsiteX3" fmla="*/ 827243 w 883335"/>
                <a:gd name="connsiteY3" fmla="*/ 0 h 560918"/>
                <a:gd name="connsiteX4" fmla="*/ 866906 w 883335"/>
                <a:gd name="connsiteY4" fmla="*/ 16429 h 560918"/>
                <a:gd name="connsiteX5" fmla="*/ 883335 w 883335"/>
                <a:gd name="connsiteY5" fmla="*/ 56092 h 560918"/>
                <a:gd name="connsiteX6" fmla="*/ 883335 w 883335"/>
                <a:gd name="connsiteY6" fmla="*/ 504826 h 560918"/>
                <a:gd name="connsiteX7" fmla="*/ 866906 w 883335"/>
                <a:gd name="connsiteY7" fmla="*/ 544489 h 560918"/>
                <a:gd name="connsiteX8" fmla="*/ 827243 w 883335"/>
                <a:gd name="connsiteY8" fmla="*/ 560918 h 560918"/>
                <a:gd name="connsiteX9" fmla="*/ 56092 w 883335"/>
                <a:gd name="connsiteY9" fmla="*/ 560918 h 560918"/>
                <a:gd name="connsiteX10" fmla="*/ 16429 w 883335"/>
                <a:gd name="connsiteY10" fmla="*/ 544489 h 560918"/>
                <a:gd name="connsiteX11" fmla="*/ 0 w 883335"/>
                <a:gd name="connsiteY11" fmla="*/ 504826 h 560918"/>
                <a:gd name="connsiteX12" fmla="*/ 0 w 883335"/>
                <a:gd name="connsiteY12" fmla="*/ 56092 h 5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83335" h="560918">
                  <a:moveTo>
                    <a:pt x="0" y="56092"/>
                  </a:moveTo>
                  <a:cubicBezTo>
                    <a:pt x="0" y="41215"/>
                    <a:pt x="5910" y="26948"/>
                    <a:pt x="16429" y="16429"/>
                  </a:cubicBezTo>
                  <a:cubicBezTo>
                    <a:pt x="26948" y="5910"/>
                    <a:pt x="41216" y="0"/>
                    <a:pt x="56092" y="0"/>
                  </a:cubicBezTo>
                  <a:lnTo>
                    <a:pt x="827243" y="0"/>
                  </a:lnTo>
                  <a:cubicBezTo>
                    <a:pt x="842120" y="0"/>
                    <a:pt x="856387" y="5910"/>
                    <a:pt x="866906" y="16429"/>
                  </a:cubicBezTo>
                  <a:cubicBezTo>
                    <a:pt x="877425" y="26948"/>
                    <a:pt x="883335" y="41216"/>
                    <a:pt x="883335" y="56092"/>
                  </a:cubicBezTo>
                  <a:lnTo>
                    <a:pt x="883335" y="504826"/>
                  </a:lnTo>
                  <a:cubicBezTo>
                    <a:pt x="883335" y="519703"/>
                    <a:pt x="877425" y="533970"/>
                    <a:pt x="866906" y="544489"/>
                  </a:cubicBezTo>
                  <a:cubicBezTo>
                    <a:pt x="856387" y="555008"/>
                    <a:pt x="842119" y="560918"/>
                    <a:pt x="827243" y="560918"/>
                  </a:cubicBezTo>
                  <a:lnTo>
                    <a:pt x="56092" y="560918"/>
                  </a:lnTo>
                  <a:cubicBezTo>
                    <a:pt x="41215" y="560918"/>
                    <a:pt x="26948" y="555008"/>
                    <a:pt x="16429" y="544489"/>
                  </a:cubicBezTo>
                  <a:cubicBezTo>
                    <a:pt x="5910" y="533970"/>
                    <a:pt x="0" y="519702"/>
                    <a:pt x="0" y="504826"/>
                  </a:cubicBezTo>
                  <a:lnTo>
                    <a:pt x="0" y="56092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719" tIns="50719" rIns="50719" bIns="50719" anchor="ctr"/>
            <a:lstStyle/>
            <a:p>
              <a:pPr algn="ctr" defTabSz="4000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00" b="1" dirty="0"/>
                <a:t>ACG 4401</a:t>
              </a:r>
              <a:endParaRPr lang="en-US" sz="1000" b="1" baseline="30000" dirty="0">
                <a:solidFill>
                  <a:srgbClr val="FF0000"/>
                </a:solidFill>
              </a:endParaRPr>
            </a:p>
            <a:p>
              <a:pPr algn="ctr" defTabSz="4000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00" b="1" dirty="0"/>
                <a:t>Accounting Information Systems</a:t>
              </a:r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505AFC22-C498-1996-2C66-FA3B76D33731}"/>
                </a:ext>
              </a:extLst>
            </p:cNvPr>
            <p:cNvSpPr/>
            <p:nvPr/>
          </p:nvSpPr>
          <p:spPr>
            <a:xfrm>
              <a:off x="5552234" y="5517736"/>
              <a:ext cx="963173" cy="657543"/>
            </a:xfrm>
            <a:custGeom>
              <a:avLst/>
              <a:gdLst>
                <a:gd name="connsiteX0" fmla="*/ 0 w 883335"/>
                <a:gd name="connsiteY0" fmla="*/ 56092 h 560918"/>
                <a:gd name="connsiteX1" fmla="*/ 16429 w 883335"/>
                <a:gd name="connsiteY1" fmla="*/ 16429 h 560918"/>
                <a:gd name="connsiteX2" fmla="*/ 56092 w 883335"/>
                <a:gd name="connsiteY2" fmla="*/ 0 h 560918"/>
                <a:gd name="connsiteX3" fmla="*/ 827243 w 883335"/>
                <a:gd name="connsiteY3" fmla="*/ 0 h 560918"/>
                <a:gd name="connsiteX4" fmla="*/ 866906 w 883335"/>
                <a:gd name="connsiteY4" fmla="*/ 16429 h 560918"/>
                <a:gd name="connsiteX5" fmla="*/ 883335 w 883335"/>
                <a:gd name="connsiteY5" fmla="*/ 56092 h 560918"/>
                <a:gd name="connsiteX6" fmla="*/ 883335 w 883335"/>
                <a:gd name="connsiteY6" fmla="*/ 504826 h 560918"/>
                <a:gd name="connsiteX7" fmla="*/ 866906 w 883335"/>
                <a:gd name="connsiteY7" fmla="*/ 544489 h 560918"/>
                <a:gd name="connsiteX8" fmla="*/ 827243 w 883335"/>
                <a:gd name="connsiteY8" fmla="*/ 560918 h 560918"/>
                <a:gd name="connsiteX9" fmla="*/ 56092 w 883335"/>
                <a:gd name="connsiteY9" fmla="*/ 560918 h 560918"/>
                <a:gd name="connsiteX10" fmla="*/ 16429 w 883335"/>
                <a:gd name="connsiteY10" fmla="*/ 544489 h 560918"/>
                <a:gd name="connsiteX11" fmla="*/ 0 w 883335"/>
                <a:gd name="connsiteY11" fmla="*/ 504826 h 560918"/>
                <a:gd name="connsiteX12" fmla="*/ 0 w 883335"/>
                <a:gd name="connsiteY12" fmla="*/ 56092 h 5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83335" h="560918">
                  <a:moveTo>
                    <a:pt x="0" y="56092"/>
                  </a:moveTo>
                  <a:cubicBezTo>
                    <a:pt x="0" y="41215"/>
                    <a:pt x="5910" y="26948"/>
                    <a:pt x="16429" y="16429"/>
                  </a:cubicBezTo>
                  <a:cubicBezTo>
                    <a:pt x="26948" y="5910"/>
                    <a:pt x="41216" y="0"/>
                    <a:pt x="56092" y="0"/>
                  </a:cubicBezTo>
                  <a:lnTo>
                    <a:pt x="827243" y="0"/>
                  </a:lnTo>
                  <a:cubicBezTo>
                    <a:pt x="842120" y="0"/>
                    <a:pt x="856387" y="5910"/>
                    <a:pt x="866906" y="16429"/>
                  </a:cubicBezTo>
                  <a:cubicBezTo>
                    <a:pt x="877425" y="26948"/>
                    <a:pt x="883335" y="41216"/>
                    <a:pt x="883335" y="56092"/>
                  </a:cubicBezTo>
                  <a:lnTo>
                    <a:pt x="883335" y="504826"/>
                  </a:lnTo>
                  <a:cubicBezTo>
                    <a:pt x="883335" y="519703"/>
                    <a:pt x="877425" y="533970"/>
                    <a:pt x="866906" y="544489"/>
                  </a:cubicBezTo>
                  <a:cubicBezTo>
                    <a:pt x="856387" y="555008"/>
                    <a:pt x="842119" y="560918"/>
                    <a:pt x="827243" y="560918"/>
                  </a:cubicBezTo>
                  <a:lnTo>
                    <a:pt x="56092" y="560918"/>
                  </a:lnTo>
                  <a:cubicBezTo>
                    <a:pt x="41215" y="560918"/>
                    <a:pt x="26948" y="555008"/>
                    <a:pt x="16429" y="544489"/>
                  </a:cubicBezTo>
                  <a:cubicBezTo>
                    <a:pt x="5910" y="533970"/>
                    <a:pt x="0" y="519702"/>
                    <a:pt x="0" y="504826"/>
                  </a:cubicBezTo>
                  <a:lnTo>
                    <a:pt x="0" y="56092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719" tIns="50719" rIns="50719" bIns="50719" anchor="ctr"/>
            <a:lstStyle/>
            <a:p>
              <a:pPr algn="ctr" defTabSz="4000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00" b="1" dirty="0"/>
                <a:t>ACG 4651</a:t>
              </a:r>
              <a:endParaRPr lang="en-US" sz="1000" b="1" baseline="30000" dirty="0">
                <a:solidFill>
                  <a:srgbClr val="FF0000"/>
                </a:solidFill>
              </a:endParaRPr>
            </a:p>
            <a:p>
              <a:pPr algn="ctr" defTabSz="4000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00" b="1" dirty="0"/>
                <a:t>Auditing 1</a:t>
              </a:r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07A5CAC8-19AD-B31C-98CE-DC8389397BDD}"/>
                </a:ext>
              </a:extLst>
            </p:cNvPr>
            <p:cNvSpPr/>
            <p:nvPr/>
          </p:nvSpPr>
          <p:spPr>
            <a:xfrm>
              <a:off x="7094034" y="4345941"/>
              <a:ext cx="914954" cy="665503"/>
            </a:xfrm>
            <a:custGeom>
              <a:avLst/>
              <a:gdLst>
                <a:gd name="connsiteX0" fmla="*/ 0 w 883335"/>
                <a:gd name="connsiteY0" fmla="*/ 56092 h 560918"/>
                <a:gd name="connsiteX1" fmla="*/ 16429 w 883335"/>
                <a:gd name="connsiteY1" fmla="*/ 16429 h 560918"/>
                <a:gd name="connsiteX2" fmla="*/ 56092 w 883335"/>
                <a:gd name="connsiteY2" fmla="*/ 0 h 560918"/>
                <a:gd name="connsiteX3" fmla="*/ 827243 w 883335"/>
                <a:gd name="connsiteY3" fmla="*/ 0 h 560918"/>
                <a:gd name="connsiteX4" fmla="*/ 866906 w 883335"/>
                <a:gd name="connsiteY4" fmla="*/ 16429 h 560918"/>
                <a:gd name="connsiteX5" fmla="*/ 883335 w 883335"/>
                <a:gd name="connsiteY5" fmla="*/ 56092 h 560918"/>
                <a:gd name="connsiteX6" fmla="*/ 883335 w 883335"/>
                <a:gd name="connsiteY6" fmla="*/ 504826 h 560918"/>
                <a:gd name="connsiteX7" fmla="*/ 866906 w 883335"/>
                <a:gd name="connsiteY7" fmla="*/ 544489 h 560918"/>
                <a:gd name="connsiteX8" fmla="*/ 827243 w 883335"/>
                <a:gd name="connsiteY8" fmla="*/ 560918 h 560918"/>
                <a:gd name="connsiteX9" fmla="*/ 56092 w 883335"/>
                <a:gd name="connsiteY9" fmla="*/ 560918 h 560918"/>
                <a:gd name="connsiteX10" fmla="*/ 16429 w 883335"/>
                <a:gd name="connsiteY10" fmla="*/ 544489 h 560918"/>
                <a:gd name="connsiteX11" fmla="*/ 0 w 883335"/>
                <a:gd name="connsiteY11" fmla="*/ 504826 h 560918"/>
                <a:gd name="connsiteX12" fmla="*/ 0 w 883335"/>
                <a:gd name="connsiteY12" fmla="*/ 56092 h 5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83335" h="560918">
                  <a:moveTo>
                    <a:pt x="0" y="56092"/>
                  </a:moveTo>
                  <a:cubicBezTo>
                    <a:pt x="0" y="41215"/>
                    <a:pt x="5910" y="26948"/>
                    <a:pt x="16429" y="16429"/>
                  </a:cubicBezTo>
                  <a:cubicBezTo>
                    <a:pt x="26948" y="5910"/>
                    <a:pt x="41216" y="0"/>
                    <a:pt x="56092" y="0"/>
                  </a:cubicBezTo>
                  <a:lnTo>
                    <a:pt x="827243" y="0"/>
                  </a:lnTo>
                  <a:cubicBezTo>
                    <a:pt x="842120" y="0"/>
                    <a:pt x="856387" y="5910"/>
                    <a:pt x="866906" y="16429"/>
                  </a:cubicBezTo>
                  <a:cubicBezTo>
                    <a:pt x="877425" y="26948"/>
                    <a:pt x="883335" y="41216"/>
                    <a:pt x="883335" y="56092"/>
                  </a:cubicBezTo>
                  <a:lnTo>
                    <a:pt x="883335" y="504826"/>
                  </a:lnTo>
                  <a:cubicBezTo>
                    <a:pt x="883335" y="519703"/>
                    <a:pt x="877425" y="533970"/>
                    <a:pt x="866906" y="544489"/>
                  </a:cubicBezTo>
                  <a:cubicBezTo>
                    <a:pt x="856387" y="555008"/>
                    <a:pt x="842119" y="560918"/>
                    <a:pt x="827243" y="560918"/>
                  </a:cubicBezTo>
                  <a:lnTo>
                    <a:pt x="56092" y="560918"/>
                  </a:lnTo>
                  <a:cubicBezTo>
                    <a:pt x="41215" y="560918"/>
                    <a:pt x="26948" y="555008"/>
                    <a:pt x="16429" y="544489"/>
                  </a:cubicBezTo>
                  <a:cubicBezTo>
                    <a:pt x="5910" y="533970"/>
                    <a:pt x="0" y="519702"/>
                    <a:pt x="0" y="504826"/>
                  </a:cubicBezTo>
                  <a:lnTo>
                    <a:pt x="0" y="56092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719" tIns="50719" rIns="50719" bIns="50719" spcCol="1270" anchor="ctr"/>
            <a:lstStyle/>
            <a:p>
              <a:pPr algn="ctr" defTabSz="4000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00" b="1" dirty="0"/>
                <a:t>TAX 4001 </a:t>
              </a:r>
            </a:p>
            <a:p>
              <a:pPr algn="ctr" defTabSz="4000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00" b="1" dirty="0"/>
                <a:t>Federal Tax 1</a:t>
              </a:r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84FED71-5A86-2343-010F-75048BCD7DD2}"/>
                </a:ext>
              </a:extLst>
            </p:cNvPr>
            <p:cNvSpPr/>
            <p:nvPr/>
          </p:nvSpPr>
          <p:spPr>
            <a:xfrm>
              <a:off x="7094034" y="5517736"/>
              <a:ext cx="914954" cy="657543"/>
            </a:xfrm>
            <a:custGeom>
              <a:avLst/>
              <a:gdLst>
                <a:gd name="connsiteX0" fmla="*/ 0 w 883335"/>
                <a:gd name="connsiteY0" fmla="*/ 56092 h 560918"/>
                <a:gd name="connsiteX1" fmla="*/ 16429 w 883335"/>
                <a:gd name="connsiteY1" fmla="*/ 16429 h 560918"/>
                <a:gd name="connsiteX2" fmla="*/ 56092 w 883335"/>
                <a:gd name="connsiteY2" fmla="*/ 0 h 560918"/>
                <a:gd name="connsiteX3" fmla="*/ 827243 w 883335"/>
                <a:gd name="connsiteY3" fmla="*/ 0 h 560918"/>
                <a:gd name="connsiteX4" fmla="*/ 866906 w 883335"/>
                <a:gd name="connsiteY4" fmla="*/ 16429 h 560918"/>
                <a:gd name="connsiteX5" fmla="*/ 883335 w 883335"/>
                <a:gd name="connsiteY5" fmla="*/ 56092 h 560918"/>
                <a:gd name="connsiteX6" fmla="*/ 883335 w 883335"/>
                <a:gd name="connsiteY6" fmla="*/ 504826 h 560918"/>
                <a:gd name="connsiteX7" fmla="*/ 866906 w 883335"/>
                <a:gd name="connsiteY7" fmla="*/ 544489 h 560918"/>
                <a:gd name="connsiteX8" fmla="*/ 827243 w 883335"/>
                <a:gd name="connsiteY8" fmla="*/ 560918 h 560918"/>
                <a:gd name="connsiteX9" fmla="*/ 56092 w 883335"/>
                <a:gd name="connsiteY9" fmla="*/ 560918 h 560918"/>
                <a:gd name="connsiteX10" fmla="*/ 16429 w 883335"/>
                <a:gd name="connsiteY10" fmla="*/ 544489 h 560918"/>
                <a:gd name="connsiteX11" fmla="*/ 0 w 883335"/>
                <a:gd name="connsiteY11" fmla="*/ 504826 h 560918"/>
                <a:gd name="connsiteX12" fmla="*/ 0 w 883335"/>
                <a:gd name="connsiteY12" fmla="*/ 56092 h 5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83335" h="560918">
                  <a:moveTo>
                    <a:pt x="0" y="56092"/>
                  </a:moveTo>
                  <a:cubicBezTo>
                    <a:pt x="0" y="41215"/>
                    <a:pt x="5910" y="26948"/>
                    <a:pt x="16429" y="16429"/>
                  </a:cubicBezTo>
                  <a:cubicBezTo>
                    <a:pt x="26948" y="5910"/>
                    <a:pt x="41216" y="0"/>
                    <a:pt x="56092" y="0"/>
                  </a:cubicBezTo>
                  <a:lnTo>
                    <a:pt x="827243" y="0"/>
                  </a:lnTo>
                  <a:cubicBezTo>
                    <a:pt x="842120" y="0"/>
                    <a:pt x="856387" y="5910"/>
                    <a:pt x="866906" y="16429"/>
                  </a:cubicBezTo>
                  <a:cubicBezTo>
                    <a:pt x="877425" y="26948"/>
                    <a:pt x="883335" y="41216"/>
                    <a:pt x="883335" y="56092"/>
                  </a:cubicBezTo>
                  <a:lnTo>
                    <a:pt x="883335" y="504826"/>
                  </a:lnTo>
                  <a:cubicBezTo>
                    <a:pt x="883335" y="519703"/>
                    <a:pt x="877425" y="533970"/>
                    <a:pt x="866906" y="544489"/>
                  </a:cubicBezTo>
                  <a:cubicBezTo>
                    <a:pt x="856387" y="555008"/>
                    <a:pt x="842119" y="560918"/>
                    <a:pt x="827243" y="560918"/>
                  </a:cubicBezTo>
                  <a:lnTo>
                    <a:pt x="56092" y="560918"/>
                  </a:lnTo>
                  <a:cubicBezTo>
                    <a:pt x="41215" y="560918"/>
                    <a:pt x="26948" y="555008"/>
                    <a:pt x="16429" y="544489"/>
                  </a:cubicBezTo>
                  <a:cubicBezTo>
                    <a:pt x="5910" y="533970"/>
                    <a:pt x="0" y="519702"/>
                    <a:pt x="0" y="504826"/>
                  </a:cubicBezTo>
                  <a:lnTo>
                    <a:pt x="0" y="56092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719" tIns="50719" rIns="50719" bIns="50719" spcCol="1270" anchor="ctr"/>
            <a:lstStyle/>
            <a:p>
              <a:pPr algn="ctr" defTabSz="4000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00" b="1" dirty="0"/>
                <a:t>TAX 4011</a:t>
              </a:r>
              <a:endParaRPr lang="en-US" sz="1000" b="1" baseline="30000" dirty="0">
                <a:solidFill>
                  <a:srgbClr val="FF0000"/>
                </a:solidFill>
              </a:endParaRPr>
            </a:p>
            <a:p>
              <a:pPr algn="ctr" defTabSz="4000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000" b="1" dirty="0"/>
                <a:t>Federal Tax 2</a:t>
              </a:r>
            </a:p>
          </p:txBody>
        </p:sp>
      </p:grpSp>
      <p:sp>
        <p:nvSpPr>
          <p:cNvPr id="3081" name="TextBox 18">
            <a:extLst>
              <a:ext uri="{FF2B5EF4-FFF2-40B4-BE49-F238E27FC236}">
                <a16:creationId xmlns:a16="http://schemas.microsoft.com/office/drawing/2014/main" id="{90C2162D-B937-DEEC-78FF-07DEF6F59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6513" y="122238"/>
            <a:ext cx="5562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/>
              <a:t>School of Accounting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/>
              <a:t>Undergraduate Flowchart</a:t>
            </a:r>
          </a:p>
        </p:txBody>
      </p:sp>
      <p:sp>
        <p:nvSpPr>
          <p:cNvPr id="2053" name="TextBox 8">
            <a:extLst>
              <a:ext uri="{FF2B5EF4-FFF2-40B4-BE49-F238E27FC236}">
                <a16:creationId xmlns:a16="http://schemas.microsoft.com/office/drawing/2014/main" id="{5CBE4C60-83CE-FC37-AB3E-E96090103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6481763"/>
            <a:ext cx="571500" cy="27781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600" dirty="0"/>
              <a:t>Updated </a:t>
            </a:r>
          </a:p>
          <a:p>
            <a:pPr eaLnBrk="1" hangingPunct="1">
              <a:defRPr/>
            </a:pPr>
            <a:r>
              <a:rPr lang="en-US" sz="600" dirty="0"/>
              <a:t>July 2014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678160E-508F-7334-3AAC-180CB6BA0A5A}"/>
              </a:ext>
            </a:extLst>
          </p:cNvPr>
          <p:cNvCxnSpPr/>
          <p:nvPr/>
        </p:nvCxnSpPr>
        <p:spPr>
          <a:xfrm>
            <a:off x="6284913" y="380523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9E67BC0-8E74-BF71-850F-195F754ED85F}"/>
              </a:ext>
            </a:extLst>
          </p:cNvPr>
          <p:cNvCxnSpPr/>
          <p:nvPr/>
        </p:nvCxnSpPr>
        <p:spPr>
          <a:xfrm flipH="1">
            <a:off x="3725863" y="3724275"/>
            <a:ext cx="3902075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0531CFDE-855A-480C-4A31-9B9CEF9740F2}"/>
              </a:ext>
            </a:extLst>
          </p:cNvPr>
          <p:cNvCxnSpPr/>
          <p:nvPr/>
        </p:nvCxnSpPr>
        <p:spPr>
          <a:xfrm flipH="1">
            <a:off x="1890713" y="3429000"/>
            <a:ext cx="4762" cy="1801813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BFFE41A6-56B1-85FE-3D7F-E28C23F3FBF4}"/>
              </a:ext>
            </a:extLst>
          </p:cNvPr>
          <p:cNvCxnSpPr/>
          <p:nvPr/>
        </p:nvCxnSpPr>
        <p:spPr>
          <a:xfrm flipH="1">
            <a:off x="1890713" y="4953000"/>
            <a:ext cx="3692525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A4B9724-2059-F65D-D4A2-C8C77C6C5BE7}"/>
              </a:ext>
            </a:extLst>
          </p:cNvPr>
          <p:cNvCxnSpPr/>
          <p:nvPr/>
        </p:nvCxnSpPr>
        <p:spPr>
          <a:xfrm flipV="1">
            <a:off x="3725863" y="3724275"/>
            <a:ext cx="3175" cy="3698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7582ECA3-1173-27D2-54B2-EBE4BE6BEDCA}"/>
              </a:ext>
            </a:extLst>
          </p:cNvPr>
          <p:cNvCxnSpPr/>
          <p:nvPr/>
        </p:nvCxnSpPr>
        <p:spPr>
          <a:xfrm flipV="1">
            <a:off x="5597525" y="3735388"/>
            <a:ext cx="3175" cy="3698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0D8B0BE8-A76D-E3D9-FCB9-5FBB45994ACA}"/>
              </a:ext>
            </a:extLst>
          </p:cNvPr>
          <p:cNvCxnSpPr/>
          <p:nvPr/>
        </p:nvCxnSpPr>
        <p:spPr>
          <a:xfrm flipV="1">
            <a:off x="7627938" y="3706813"/>
            <a:ext cx="3175" cy="371475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60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Florida Atlantic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Som Bhattacharya</dc:creator>
  <cp:lastModifiedBy>Chris Kuczynski</cp:lastModifiedBy>
  <cp:revision>84</cp:revision>
  <dcterms:created xsi:type="dcterms:W3CDTF">2010-09-28T18:46:28Z</dcterms:created>
  <dcterms:modified xsi:type="dcterms:W3CDTF">2024-12-11T15:54:55Z</dcterms:modified>
</cp:coreProperties>
</file>